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2" r:id="rId28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7" Type="http://schemas.openxmlformats.org/officeDocument/2006/relationships/slide" Target="slides/slide16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0" name="Shape 11430"/>
        <p:cNvGrpSpPr/>
        <p:nvPr/>
      </p:nvGrpSpPr>
      <p:grpSpPr>
        <a:xfrm>
          <a:off x="0" y="0"/>
          <a:ext cx="0" cy="0"/>
          <a:chOff x="0" y="0"/>
          <a:chExt cx="0" cy="0"/>
        </a:xfrm>
      </p:grpSpPr>
      <p:sp>
        <p:nvSpPr>
          <p:cNvPr id="11431" name="Google Shape;11431;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rebuchet MS"/>
              <a:buNone/>
            </a:pPr>
            <a:fld id="{00000000-1234-1234-1234-123412341234}" type="slidenum">
              <a:rPr b="0" i="0" lang="en-US" sz="1200" u="none" cap="none" strike="noStrike">
                <a:solidFill>
                  <a:srgbClr val="000000"/>
                </a:solidFill>
                <a:latin typeface="Trebuchet MS"/>
                <a:ea typeface="Trebuchet MS"/>
                <a:cs typeface="Trebuchet MS"/>
                <a:sym typeface="Trebuchet MS"/>
              </a:rPr>
              <a:t>‹#›</a:t>
            </a:fld>
            <a:endParaRPr b="0" i="0" sz="1200" u="none" cap="none" strike="noStrike">
              <a:solidFill>
                <a:srgbClr val="000000"/>
              </a:solidFill>
              <a:latin typeface="Trebuchet MS"/>
              <a:ea typeface="Trebuchet MS"/>
              <a:cs typeface="Trebuchet MS"/>
              <a:sym typeface="Trebuchet MS"/>
            </a:endParaRPr>
          </a:p>
        </p:txBody>
      </p:sp>
      <p:sp>
        <p:nvSpPr>
          <p:cNvPr id="11432" name="Google Shape;11432;p1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33" name="Google Shape;11433;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notesSlide" Target="../notesSlides/notesSlide167.xml"/></Relationships>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4" name="Shape 11434"/>
        <p:cNvGrpSpPr/>
        <p:nvPr/>
      </p:nvGrpSpPr>
      <p:grpSpPr>
        <a:xfrm>
          <a:off x="0" y="0"/>
          <a:ext cx="0" cy="0"/>
          <a:chOff x="0" y="0"/>
          <a:chExt cx="0" cy="0"/>
        </a:xfrm>
      </p:grpSpPr>
      <p:sp>
        <p:nvSpPr>
          <p:cNvPr id="11435" name="Google Shape;11435;p159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BD5FF"/>
              </a:buClr>
              <a:buSzPts val="1200"/>
              <a:buFont typeface="Georgia"/>
              <a:buNone/>
            </a:pPr>
            <a:fld id="{00000000-1234-1234-1234-123412341234}" type="slidenum">
              <a:rPr b="0" i="0" lang="en-US" sz="1200" u="none" cap="none" strike="noStrike">
                <a:solidFill>
                  <a:srgbClr val="ABD5FF"/>
                </a:solidFill>
                <a:latin typeface="Georgia"/>
                <a:ea typeface="Georgia"/>
                <a:cs typeface="Georgia"/>
                <a:sym typeface="Georgia"/>
              </a:rPr>
              <a:t>‹#›</a:t>
            </a:fld>
            <a:endParaRPr b="0" i="0" sz="1200" u="none" cap="none" strike="noStrike">
              <a:solidFill>
                <a:srgbClr val="ABD5FF"/>
              </a:solidFill>
              <a:latin typeface="Georgia"/>
              <a:ea typeface="Georgia"/>
              <a:cs typeface="Georgia"/>
              <a:sym typeface="Georgia"/>
            </a:endParaRPr>
          </a:p>
        </p:txBody>
      </p:sp>
      <p:sp>
        <p:nvSpPr>
          <p:cNvPr id="11436" name="Google Shape;11436;p1597"/>
          <p:cNvSpPr txBox="1"/>
          <p:nvPr>
            <p:ph type="title"/>
          </p:nvPr>
        </p:nvSpPr>
        <p:spPr>
          <a:xfrm>
            <a:off x="533400" y="762000"/>
            <a:ext cx="8229600" cy="121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0" lang="en-US" sz="3400"/>
              <a:t>Cleanup Program Trust Fund Status </a:t>
            </a:r>
            <a:br>
              <a:rPr b="0" lang="en-US" sz="3400"/>
            </a:br>
            <a:endParaRPr b="0" sz="3400">
              <a:solidFill>
                <a:srgbClr val="BBE0E3"/>
              </a:solidFill>
            </a:endParaRPr>
          </a:p>
        </p:txBody>
      </p:sp>
      <p:graphicFrame>
        <p:nvGraphicFramePr>
          <p:cNvPr id="11437" name="Google Shape;11437;p1597"/>
          <p:cNvGraphicFramePr/>
          <p:nvPr/>
        </p:nvGraphicFramePr>
        <p:xfrm>
          <a:off x="381000" y="1752600"/>
          <a:ext cx="3000000" cy="3000000"/>
        </p:xfrm>
        <a:graphic>
          <a:graphicData uri="http://schemas.openxmlformats.org/drawingml/2006/table">
            <a:tbl>
              <a:tblPr>
                <a:noFill/>
                <a:tableStyleId>{F3CFC8F6-5211-4DE5-9601-E83F66004352}</a:tableStyleId>
              </a:tblPr>
              <a:tblGrid>
                <a:gridCol w="6705600"/>
                <a:gridCol w="1752600"/>
              </a:tblGrid>
              <a:tr h="762050">
                <a:tc>
                  <a:txBody>
                    <a:bodyPr/>
                    <a:lstStyle/>
                    <a:p>
                      <a:pPr indent="0" lvl="0" marL="0" marR="0" rtl="0" algn="l">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Solid Waste Trust Fund:</a:t>
                      </a:r>
                      <a:endParaRPr/>
                    </a:p>
                    <a:p>
                      <a:pPr indent="0" lvl="0" marL="0" marR="0" rtl="0" algn="l">
                        <a:lnSpc>
                          <a:spcPct val="90000"/>
                        </a:lnSpc>
                        <a:spcBef>
                          <a:spcPts val="44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90000"/>
                        </a:lnSpc>
                        <a:spcBef>
                          <a:spcPts val="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130900">
                <a:tc>
                  <a:txBody>
                    <a:bodyPr/>
                    <a:lstStyle/>
                    <a:p>
                      <a:pPr indent="0" lvl="0" marL="465138" marR="0" rtl="0" algn="l">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Unreserved Balance (July 2008)</a:t>
                      </a:r>
                      <a:endParaRPr/>
                    </a:p>
                    <a:p>
                      <a:pPr indent="0" lvl="0" marL="465138" marR="0" rtl="0" algn="l">
                        <a:lnSpc>
                          <a:spcPct val="90000"/>
                        </a:lnSpc>
                        <a:spcBef>
                          <a:spcPts val="44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(assumes FY 08/09 Budget)</a:t>
                      </a:r>
                      <a:endParaRPr/>
                    </a:p>
                    <a:p>
                      <a:pPr indent="0" lvl="0" marL="465138" marR="0" rtl="0" algn="l">
                        <a:lnSpc>
                          <a:spcPct val="90000"/>
                        </a:lnSpc>
                        <a:spcBef>
                          <a:spcPts val="44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$5,100,200</a:t>
                      </a:r>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62050">
                <a:tc>
                  <a:txBody>
                    <a:bodyPr/>
                    <a:lstStyle/>
                    <a:p>
                      <a:pPr indent="465138" lvl="0" marL="0" marR="0" rtl="0" algn="l">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September 2008 Grants</a:t>
                      </a:r>
                      <a:endParaRPr/>
                    </a:p>
                    <a:p>
                      <a:pPr indent="465138" lvl="0" marL="0" marR="0" rtl="0" algn="l">
                        <a:lnSpc>
                          <a:spcPct val="90000"/>
                        </a:lnSpc>
                        <a:spcBef>
                          <a:spcPts val="44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BE0E3"/>
                      </a:solidFill>
                      <a:prstDash val="solid"/>
                      <a:round/>
                      <a:headEnd len="sm" w="sm" type="none"/>
                      <a:tailEnd len="sm" w="sm" type="none"/>
                    </a:lnB>
                  </a:tcPr>
                </a:tc>
                <a:tc>
                  <a:txBody>
                    <a:bodyPr/>
                    <a:lstStyle/>
                    <a:p>
                      <a:pPr indent="0" lvl="0" marL="0" marR="0" rtl="0" algn="r">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($750,000)</a:t>
                      </a:r>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BE0E3"/>
                      </a:solidFill>
                      <a:prstDash val="solid"/>
                      <a:round/>
                      <a:headEnd len="sm" w="sm" type="none"/>
                      <a:tailEnd len="sm" w="sm" type="none"/>
                    </a:lnB>
                  </a:tcPr>
                </a:tc>
              </a:tr>
              <a:tr h="1734450">
                <a:tc>
                  <a:txBody>
                    <a:bodyPr/>
                    <a:lstStyle/>
                    <a:p>
                      <a:pPr indent="0" lvl="0" marL="0" marR="0" rtl="0" algn="l">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Balance Available for New Grants/Contracts</a:t>
                      </a:r>
                      <a:endParaRPr/>
                    </a:p>
                    <a:p>
                      <a:pPr indent="0" lvl="0" marL="0" marR="0" rtl="0" algn="l">
                        <a:lnSpc>
                          <a:spcPct val="90000"/>
                        </a:lnSpc>
                        <a:spcBef>
                          <a:spcPts val="44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p>
                      <a:pPr indent="0" lvl="0" marL="0" marR="0" rtl="0" algn="l">
                        <a:lnSpc>
                          <a:spcPct val="90000"/>
                        </a:lnSpc>
                        <a:spcBef>
                          <a:spcPts val="440"/>
                        </a:spcBef>
                        <a:spcAft>
                          <a:spcPts val="0"/>
                        </a:spcAft>
                        <a:buClr>
                          <a:srgbClr val="FFCC00"/>
                        </a:buClr>
                        <a:buSzPts val="2420"/>
                        <a:buFont typeface="Arial"/>
                        <a:buNone/>
                      </a:pPr>
                      <a:r>
                        <a:rPr b="0" i="1" lang="en-US" sz="2200" u="none" cap="none" strike="noStrike">
                          <a:solidFill>
                            <a:schemeClr val="accent1"/>
                          </a:solidFill>
                          <a:latin typeface="Arial"/>
                          <a:ea typeface="Arial"/>
                          <a:cs typeface="Arial"/>
                          <a:sym typeface="Arial"/>
                        </a:rPr>
                        <a:t>Note: up to $3.4 million in</a:t>
                      </a:r>
                      <a:r>
                        <a:rPr b="0" i="0" lang="en-US" sz="2200" u="none" cap="none" strike="noStrike">
                          <a:solidFill>
                            <a:schemeClr val="accent1"/>
                          </a:solidFill>
                          <a:latin typeface="Arial"/>
                          <a:ea typeface="Arial"/>
                          <a:cs typeface="Arial"/>
                          <a:sym typeface="Arial"/>
                        </a:rPr>
                        <a:t> </a:t>
                      </a:r>
                      <a:r>
                        <a:rPr b="0" i="1" lang="en-US" sz="2200" u="none" cap="none" strike="noStrike">
                          <a:solidFill>
                            <a:schemeClr val="accent1"/>
                          </a:solidFill>
                          <a:latin typeface="Arial"/>
                          <a:ea typeface="Arial"/>
                          <a:cs typeface="Arial"/>
                          <a:sym typeface="Arial"/>
                        </a:rPr>
                        <a:t>scheduled FY 08/09 contract allocations is available for new grants/contracts during period of budget delay. </a:t>
                      </a:r>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BE0E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$4,350,200</a:t>
                      </a:r>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BE0E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